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0"/>
  </p:notesMasterIdLst>
  <p:handoutMasterIdLst>
    <p:handoutMasterId r:id="rId11"/>
  </p:handoutMasterIdLst>
  <p:sldIdLst>
    <p:sldId id="430" r:id="rId2"/>
    <p:sldId id="584" r:id="rId3"/>
    <p:sldId id="564" r:id="rId4"/>
    <p:sldId id="565" r:id="rId5"/>
    <p:sldId id="563" r:id="rId6"/>
    <p:sldId id="566" r:id="rId7"/>
    <p:sldId id="401" r:id="rId8"/>
    <p:sldId id="476" r:id="rId9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FA2699-8799-47EC-B0A3-D0790960DC8A}">
          <p14:sldIdLst>
            <p14:sldId id="430"/>
            <p14:sldId id="584"/>
            <p14:sldId id="564"/>
            <p14:sldId id="565"/>
            <p14:sldId id="563"/>
            <p14:sldId id="566"/>
            <p14:sldId id="401"/>
          </p14:sldIdLst>
        </p14:section>
        <p14:section name="Untitled Section" id="{D056FDD1-2C38-4D54-8D6F-D59DB0FC54F0}">
          <p14:sldIdLst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8FC"/>
    <a:srgbClr val="1B0AFC"/>
    <a:srgbClr val="FF6600"/>
    <a:srgbClr val="0000FF"/>
    <a:srgbClr val="F54C17"/>
    <a:srgbClr val="00823B"/>
    <a:srgbClr val="FF9933"/>
    <a:srgbClr val="00FF00"/>
    <a:srgbClr val="CC99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250" autoAdjust="0"/>
    <p:restoredTop sz="94660"/>
  </p:normalViewPr>
  <p:slideViewPr>
    <p:cSldViewPr>
      <p:cViewPr varScale="1">
        <p:scale>
          <a:sx n="92" d="100"/>
          <a:sy n="92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 baseline="0" dirty="0" smtClean="0"/>
              <a:t>Number of Examination Papers for 2016</a:t>
            </a:r>
            <a:endParaRPr lang="en-029" b="1" dirty="0"/>
          </a:p>
        </c:rich>
      </c:tx>
      <c:layout>
        <c:manualLayout>
          <c:xMode val="edge"/>
          <c:yMode val="edge"/>
          <c:x val="0.20678183546022263"/>
          <c:y val="1.6160567233814403E-2"/>
        </c:manualLayout>
      </c:layout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Sheet1!$F$2</c:f>
              <c:strCache>
                <c:ptCount val="1"/>
                <c:pt idx="0">
                  <c:v>Papers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Sheet1!$D$3:$D$10</c:f>
              <c:strCache>
                <c:ptCount val="3"/>
                <c:pt idx="0">
                  <c:v>CSEC January 2016</c:v>
                </c:pt>
                <c:pt idx="1">
                  <c:v>CSEC May-June 2016</c:v>
                </c:pt>
                <c:pt idx="2">
                  <c:v>CAPE May-June 2016</c:v>
                </c:pt>
              </c:strCache>
            </c:strRef>
          </c:cat>
          <c:val>
            <c:numRef>
              <c:f>Sheet1!$F$3:$F$10</c:f>
              <c:numCache>
                <c:formatCode>General</c:formatCode>
                <c:ptCount val="3"/>
                <c:pt idx="0">
                  <c:v>22</c:v>
                </c:pt>
                <c:pt idx="1">
                  <c:v>37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428528"/>
        <c:axId val="2504293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Subjects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Sheet1!$D$3:$D$10</c15:sqref>
                        </c15:formulaRef>
                      </c:ext>
                    </c:extLst>
                    <c:strCache>
                      <c:ptCount val="3"/>
                      <c:pt idx="0">
                        <c:v>CSEC January 2016</c:v>
                      </c:pt>
                      <c:pt idx="1">
                        <c:v>CSEC May-June 2016</c:v>
                      </c:pt>
                      <c:pt idx="2">
                        <c:v>CAPE May-June 2016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Sheet1!$E$3:$E$10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13</c:v>
                      </c:pt>
                      <c:pt idx="1">
                        <c:v>25</c:v>
                      </c:pt>
                      <c:pt idx="2">
                        <c:v>22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504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29312"/>
        <c:crosses val="autoZero"/>
        <c:auto val="1"/>
        <c:lblAlgn val="ctr"/>
        <c:lblOffset val="100"/>
        <c:noMultiLvlLbl val="0"/>
      </c:catAx>
      <c:valAx>
        <c:axId val="25042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28528"/>
        <c:crosses val="autoZero"/>
        <c:crossBetween val="between"/>
      </c:valAx>
      <c:spPr>
        <a:noFill/>
        <a:ln>
          <a:solidFill>
            <a:srgbClr val="333333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404C9-AC1B-4971-8973-43150B7FCCA3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D4F4-0C06-4944-A38D-5AD4D67FA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016842-2AF3-4B0B-9094-B1754B5826DD}" type="datetimeFigureOut">
              <a:rPr lang="en-029"/>
              <a:pPr>
                <a:defRPr/>
              </a:pPr>
              <a:t>10/08/2015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029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029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98FE6F-320C-43E6-ACED-A95096F3C670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180974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BE01B-E33D-4EFB-A7B8-429F3BDEE226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BF251-8A7A-4073-9BA1-707C46AB028C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C4D93-911D-4A1E-86C0-7E7A1437B781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www.cxc.org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3A76-EFE8-4201-B894-8071BF7F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FF8C0-01D3-47AA-B887-ADD2C0C4F553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3E29B-0F0D-4687-A8DE-E655EA7EDD4E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9FE59-191D-4D5F-9F20-80ADAE4CACD6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4A2C1-F347-475F-A0D7-734D417EEFFD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89C46-FC45-438C-8193-548E547ACF1C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7A580-BC60-4731-82EE-CAE838993FC4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9EEB5-FB4E-4DA0-A901-F6B1E8954869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16E2E-374D-4575-9E63-80DD0DF78730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029" smtClean="0"/>
              <a:t>www.cxc.org </a:t>
            </a: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6791BD-02F2-4242-AD2D-3AABA24A875C}" type="slidenum">
              <a:rPr lang="en-029" smtClean="0"/>
              <a:pPr>
                <a:defRPr/>
              </a:pPr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3692803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029" sz="2800" dirty="0">
                <a:latin typeface="Arial Black" pitchFamily="34" charset="0"/>
              </a:rPr>
              <a:t>May – June </a:t>
            </a:r>
            <a:r>
              <a:rPr lang="en-029" sz="2800" dirty="0" smtClean="0">
                <a:latin typeface="Arial Black" pitchFamily="34" charset="0"/>
              </a:rPr>
              <a:t>2015 EXAMINATION RESULTS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9522" y="4682932"/>
            <a:ext cx="5940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Presentation in collaboration</a:t>
            </a:r>
          </a:p>
          <a:p>
            <a:pPr algn="ctr"/>
            <a:r>
              <a:rPr lang="en-US" sz="2000" b="1" dirty="0" smtClean="0"/>
              <a:t>with the Ministry of Education Science, Technology and Innovation of Barbados</a:t>
            </a:r>
          </a:p>
          <a:p>
            <a:endParaRPr lang="en-US" dirty="0"/>
          </a:p>
          <a:p>
            <a:pPr algn="ctr"/>
            <a:r>
              <a:rPr lang="en-US" sz="2400" dirty="0" smtClean="0"/>
              <a:t>14 August 2015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pic>
        <p:nvPicPr>
          <p:cNvPr id="35842" name="Picture 2" descr="http://t0.gstatic.com/images?q=tbn:ANd9GcRJeLGeUGFby2xXmq8s8sgnAy_p3N2LmsSnBWAwxVi_kuPawl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3794622"/>
            <a:ext cx="2952206" cy="16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10" name="Picture 9" descr="cid:image001.png@01D0CBAB.0D63E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8" y="5867400"/>
            <a:ext cx="1970405" cy="74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45" y="12203"/>
            <a:ext cx="6025249" cy="3758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 b="-3332"/>
          <a:stretch/>
        </p:blipFill>
        <p:spPr>
          <a:xfrm>
            <a:off x="19594" y="82445"/>
            <a:ext cx="2952206" cy="37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96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4343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590800"/>
            <a:ext cx="4610100" cy="307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029" sz="3200" dirty="0" smtClean="0">
                <a:latin typeface="Arial Black" pitchFamily="34" charset="0"/>
              </a:rPr>
              <a:t>ELECTRONIC MARKING</a:t>
            </a:r>
            <a:endParaRPr lang="en-029" sz="3200" dirty="0"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3A76-EFE8-4201-B894-8071BF7F0D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cid:image001.png@01D0CBAB.0D63E1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534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029" sz="3200" dirty="0" smtClean="0">
                <a:latin typeface="Arial Black" pitchFamily="34" charset="0"/>
              </a:rPr>
              <a:t>ELECTRONIC MARKING 2015</a:t>
            </a:r>
            <a:endParaRPr lang="en-029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565" y="1326986"/>
            <a:ext cx="4648200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029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JOURNEY</a:t>
            </a:r>
          </a:p>
          <a:p>
            <a:pPr marL="457200" indent="-457200" defTabSz="4619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Early Beginnings – 2010</a:t>
            </a:r>
          </a:p>
          <a:p>
            <a:pPr marL="457200" indent="-457200" defTabSz="4619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Four </a:t>
            </a:r>
            <a:r>
              <a:rPr lang="en-029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Interations</a:t>
            </a:r>
            <a:endParaRPr lang="en-029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573" y="3505200"/>
            <a:ext cx="3505200" cy="29238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029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PROCESS</a:t>
            </a:r>
          </a:p>
          <a:p>
            <a:pPr marL="457200" indent="-457200" defTabSz="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029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Scanned</a:t>
            </a:r>
            <a:r>
              <a:rPr lang="en-029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Scripts</a:t>
            </a:r>
          </a:p>
          <a:p>
            <a:pPr marL="457200" indent="-457200" defTabSz="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029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Marker Quotas</a:t>
            </a:r>
          </a:p>
          <a:p>
            <a:pPr marL="457200" indent="-457200" defTabSz="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029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Random Seeds</a:t>
            </a:r>
          </a:p>
          <a:p>
            <a:pPr marL="457200" indent="-457200" defTabSz="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029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Examiner Review</a:t>
            </a:r>
            <a:endParaRPr lang="en-029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0861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44318" r="25000"/>
          <a:stretch/>
        </p:blipFill>
        <p:spPr>
          <a:xfrm>
            <a:off x="381000" y="878776"/>
            <a:ext cx="2267793" cy="2315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3A76-EFE8-4201-B894-8071BF7F0D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cid:image001.png@01D0CBAB.0D63E1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168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295401"/>
            <a:ext cx="4876800" cy="51090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029" sz="30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 Improvements</a:t>
            </a:r>
          </a:p>
          <a:p>
            <a:pPr marL="919162" lvl="1" indent="-457200" defTabSz="4619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Quality</a:t>
            </a:r>
          </a:p>
          <a:p>
            <a:pPr marL="1371600" lvl="2" indent="-457200" defTabSz="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Seeding</a:t>
            </a:r>
          </a:p>
          <a:p>
            <a:pPr marL="914400" lvl="1" indent="4763" defTabSz="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Examiner Sampling</a:t>
            </a:r>
          </a:p>
          <a:p>
            <a:pPr marL="914400" lvl="1" indent="-457200" defTabSz="4619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Convenience</a:t>
            </a:r>
          </a:p>
          <a:p>
            <a:pPr marL="914400" lvl="1" indent="4763" defTabSz="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Any time </a:t>
            </a:r>
          </a:p>
          <a:p>
            <a:pPr marL="1371600" lvl="2" indent="-457200" defTabSz="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Where</a:t>
            </a:r>
          </a:p>
          <a:p>
            <a:pPr marL="914400" lvl="1" indent="-457200" defTabSz="4619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</a:p>
          <a:p>
            <a:pPr marL="914400" lvl="1" indent="4763" defTabSz="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029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Self-paced</a:t>
            </a:r>
            <a:endParaRPr lang="en-029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>
          <a:xfrm>
            <a:off x="609600" y="2227446"/>
            <a:ext cx="232011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029" sz="3200" dirty="0" smtClean="0">
                <a:latin typeface="Arial Black" pitchFamily="34" charset="0"/>
              </a:rPr>
              <a:t>ELECTRONIC MARKING</a:t>
            </a:r>
            <a:endParaRPr lang="en-029" sz="3200" dirty="0"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3A76-EFE8-4201-B894-8071BF7F0D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cid:image001.png@01D0CBAB.0D63E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57725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45784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029" sz="3200" dirty="0" smtClean="0">
                <a:latin typeface="Arial Black" pitchFamily="34" charset="0"/>
              </a:rPr>
              <a:t>EXAMINATIONS ADMINISTRATION</a:t>
            </a:r>
            <a:endParaRPr lang="en-029" sz="3200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1" y="990600"/>
            <a:ext cx="7162800" cy="50652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3A76-EFE8-4201-B894-8071BF7F0D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9806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029" sz="3200" dirty="0" smtClean="0">
                <a:latin typeface="Arial Black" pitchFamily="34" charset="0"/>
              </a:rPr>
              <a:t>ELECTRONIC MARKING: 2016</a:t>
            </a:r>
            <a:endParaRPr lang="en-029" sz="3200" dirty="0"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8" y="1066800"/>
            <a:ext cx="7221670" cy="5105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3A76-EFE8-4201-B894-8071BF7F0D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9228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1"/>
            <a:ext cx="3733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029" sz="3200" dirty="0" smtClean="0">
                <a:latin typeface="Arial Black" pitchFamily="34" charset="0"/>
              </a:rPr>
              <a:t>ELECTRONIC MARKING: 2016</a:t>
            </a:r>
            <a:endParaRPr lang="en-029" sz="3200" dirty="0"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3A76-EFE8-4201-B894-8071BF7F0D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cid:image001.png@01D0CBAB.0D63E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736094"/>
              </p:ext>
            </p:extLst>
          </p:nvPr>
        </p:nvGraphicFramePr>
        <p:xfrm>
          <a:off x="4343400" y="1447799"/>
          <a:ext cx="4419600" cy="47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7562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www.cxc.org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EF818-8B41-447D-A790-C8CE03B29F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01" y="6096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208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4111</TotalTime>
  <Words>68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Caribbean Examinations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ASSESS</dc:title>
  <dc:creator>Gordon Harewood</dc:creator>
  <cp:lastModifiedBy>Cleveland Sam</cp:lastModifiedBy>
  <cp:revision>340</cp:revision>
  <cp:lastPrinted>2012-08-14T23:47:17Z</cp:lastPrinted>
  <dcterms:created xsi:type="dcterms:W3CDTF">2011-08-10T15:41:36Z</dcterms:created>
  <dcterms:modified xsi:type="dcterms:W3CDTF">2015-10-08T17:47:10Z</dcterms:modified>
</cp:coreProperties>
</file>